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7" r:id="rId5"/>
    <p:sldId id="268" r:id="rId6"/>
    <p:sldId id="266" r:id="rId7"/>
    <p:sldId id="265" r:id="rId8"/>
    <p:sldId id="264" r:id="rId9"/>
    <p:sldId id="263" r:id="rId10"/>
    <p:sldId id="271" r:id="rId11"/>
    <p:sldId id="272" r:id="rId12"/>
    <p:sldId id="273" r:id="rId13"/>
    <p:sldId id="274" r:id="rId14"/>
    <p:sldId id="270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311" autoAdjust="0"/>
  </p:normalViewPr>
  <p:slideViewPr>
    <p:cSldViewPr snapToGrid="0">
      <p:cViewPr varScale="1">
        <p:scale>
          <a:sx n="93" d="100"/>
          <a:sy n="93" d="100"/>
        </p:scale>
        <p:origin x="11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92F3D-508E-4F14-B853-D56FD5A4ED8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D95F4-6CCC-4323-8EB9-3EDF0934B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64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a research question within a completely accessible population. Provide a solution for your research question. Use the </a:t>
            </a:r>
            <a:r>
              <a:rPr lang="en-US" dirty="0" err="1"/>
              <a:t>github</a:t>
            </a:r>
            <a:r>
              <a:rPr lang="en-US" dirty="0"/>
              <a:t> discussion page to write and share.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6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a research question for an infinitely large population. Provide a solution for your research question. Use the </a:t>
            </a:r>
            <a:r>
              <a:rPr lang="en-US" dirty="0" err="1"/>
              <a:t>github</a:t>
            </a:r>
            <a:r>
              <a:rPr lang="en-US" dirty="0"/>
              <a:t> discussion page to write and share.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02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an example of a biased sample based on your research question and population.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22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25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some example of nominal/categorical variable you have ever used in your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64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15CE0-8BD4-4487-84F6-11B3323F5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C53E8-8909-42E7-8C50-D1DA2694B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52CE8-5CD4-44B4-8501-3F99C4755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85B8-7BCE-45EE-BB39-EC6C2FED6B22}" type="datetime3">
              <a:rPr lang="en-US" smtClean="0"/>
              <a:t>1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DC88A-F016-405E-AA82-310985D6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097CF-686E-4857-8B9B-C040182B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66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E98C-D82A-4DFA-AA93-94CED834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C3909-9748-4E22-A9AC-DAD2DF13E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B0903-0474-4D5E-B74E-D192D351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A1-B75E-4402-B124-87DCAB6FD0A7}" type="datetime3">
              <a:rPr lang="en-US" smtClean="0"/>
              <a:t>1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6792B-54B0-44C9-B820-EFB50187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A760C-2A9D-4D07-9D27-CC2FA59A4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9036B8A-9EAD-4AAD-83AA-DC9A263E3A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790666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A5806-68B8-4CD7-8FA6-4463BE2583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A7DC48-EC35-4DB2-B147-01E9DC4B1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A659-CB80-41C8-88D1-7319884E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DF40-954F-4961-A2D0-233BA0787216}" type="datetime3">
              <a:rPr lang="en-US" smtClean="0"/>
              <a:t>1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6CEF6-40B1-4F09-8C35-F50B8F16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464F3-F4BF-48C6-974A-B59B00A4D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1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6BDEE-84DA-4AF3-A6BC-6E9E5A9F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87E8-6EBA-4238-989E-4685C2B3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69" y="963038"/>
            <a:ext cx="11035861" cy="5475861"/>
          </a:xfrm>
        </p:spPr>
        <p:txBody>
          <a:bodyPr/>
          <a:lstStyle>
            <a:lvl1pPr>
              <a:defRPr sz="2800" baseline="0"/>
            </a:lvl1pPr>
            <a:lvl2pPr>
              <a:defRPr sz="2600" baseline="0"/>
            </a:lvl2pPr>
            <a:lvl3pPr>
              <a:defRPr sz="2400" baseline="0"/>
            </a:lvl3pPr>
            <a:lvl4pPr>
              <a:defRPr sz="2000"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F1D27-77CF-4A0E-9C59-AF5C87369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1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3EA1B-3AD2-4519-AAF8-3B56DC3C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ACD64-5E74-462B-822E-D2E26EFF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824CBB-1CA2-4374-BF0D-136995A15571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E2A427E-E722-43F6-8893-29256C9DFE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726620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A0D8-5AA6-42B7-A87B-D5CAF083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B0D4E-9095-46F9-A5C9-179070043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FC09B-FEE3-4CAD-A283-70A56FE5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A3FD-34F5-4449-92EA-48A3C22DA19A}" type="datetime3">
              <a:rPr lang="en-US" smtClean="0"/>
              <a:t>1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13C8C-E06B-4074-B012-D8AE0829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1E7FB-11F0-49E0-8FB5-978D648A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2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E9E6-8BB1-402B-8258-6C329C1A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9E4F-465A-4F22-8E4A-26ABB4F1E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128" y="962228"/>
            <a:ext cx="5867400" cy="43515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F5906-6EF7-4837-9C1F-181942909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928" y="962229"/>
            <a:ext cx="5857672" cy="4349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5DB0C-D9D8-49A7-82E7-48B66050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1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650FE-5E30-4FCE-920C-79E15E21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D6731-FB6F-4BEB-93A2-CDDBFFCF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B09EBF-7BC1-4674-AC80-CBA7BD9ADF4D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432B0486-9540-4B30-8243-96CA7823DD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69DA35-A26D-40B0-92BD-F9812A6592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2400" y="5476875"/>
            <a:ext cx="11887200" cy="962025"/>
          </a:xfrm>
        </p:spPr>
        <p:txBody>
          <a:bodyPr>
            <a:normAutofit/>
          </a:bodyPr>
          <a:lstStyle>
            <a:lvl1pPr marL="0" indent="0">
              <a:buNone/>
              <a:defRPr sz="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28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9A6DB-E59D-4FA7-A9C6-69EED83D0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30" y="2412464"/>
            <a:ext cx="5835446" cy="427614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48873F-3DCE-427C-ADF8-0C4C9C99E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4355" y="2842848"/>
            <a:ext cx="5835446" cy="35957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36096-BC6B-4CDF-B353-3534C9FCE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7881" y="2412464"/>
            <a:ext cx="5901445" cy="413628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A425E-2EF6-4C95-A1BE-AC96E277FC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42848"/>
            <a:ext cx="5872266" cy="35957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0F2A11-A0D1-42B4-9909-09C7985F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8AAA-F690-4FE1-96F4-F70ADED2455D}" type="datetime3">
              <a:rPr lang="en-US" smtClean="0"/>
              <a:t>1 December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F00DFC-16CA-43A9-939D-7ACD4BBFA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CC1FFE-0AE1-4433-A916-ADCD13F7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B46947F-B82B-409E-AB7F-2AE1382DDCE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84354" y="952500"/>
            <a:ext cx="11860111" cy="1333500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645BA2-6017-4F52-A579-CFE985726AEA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8CB20CA8-6653-4DAA-9882-BB51E1356B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6A8569A-4C36-4161-BC6A-BC269BCB1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87" y="127574"/>
            <a:ext cx="10144332" cy="67009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25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B8DB-458C-4E9E-97E3-C1B718D4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9D1C0-D895-4A14-9AB9-220F442B8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BE2A-144A-4F9C-817E-AE7C5F35AED2}" type="datetime3">
              <a:rPr lang="en-US" smtClean="0"/>
              <a:t>1 December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3B4CD8-1737-428F-8DB2-157F3936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858B1-B370-4BC1-971F-D9908A363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486458-D1FC-496C-9543-500B1C2F48FB}"/>
              </a:ext>
            </a:extLst>
          </p:cNvPr>
          <p:cNvCxnSpPr/>
          <p:nvPr userDrawn="1"/>
        </p:nvCxnSpPr>
        <p:spPr>
          <a:xfrm>
            <a:off x="152400" y="825182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D02D8F3B-C6C8-4421-9BB2-F38382CD313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00084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DC1F9-A227-4A2B-BD98-E7D9F06E5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D76D-31A1-4A87-99C3-4F84CB058F48}" type="datetime3">
              <a:rPr lang="en-US" smtClean="0"/>
              <a:t>1 December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F68CE5-DAFE-4B9E-9E7C-8EFB5036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8C7CA-9B3A-4125-9521-259316F5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47309E9D-9638-4AE0-8D83-C741D7D59E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70644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A958F-BC66-4C32-903F-DFFFEE6DD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246" y="987425"/>
            <a:ext cx="8119353" cy="54292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F220B7-77BB-4F14-B27D-FF984E0F6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2129" y="995363"/>
            <a:ext cx="3651113" cy="54292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68A40-D876-4DB0-9DDD-6C6797565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7721B-A413-4EA5-BF5D-2FAED564D7DF}" type="datetime3">
              <a:rPr lang="en-US" smtClean="0"/>
              <a:t>1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4BDAD-7D33-4EC5-9E2A-8BBA6441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9FE48-9E9D-4129-895E-41B91EED3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4F5C0225-93FD-43B5-8787-F6DC6B8F86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CF372B-8339-408C-AA0A-F87A0B3C9E65}"/>
              </a:ext>
            </a:extLst>
          </p:cNvPr>
          <p:cNvSpPr txBox="1">
            <a:spLocks/>
          </p:cNvSpPr>
          <p:nvPr userDrawn="1"/>
        </p:nvSpPr>
        <p:spPr>
          <a:xfrm>
            <a:off x="166987" y="127574"/>
            <a:ext cx="10144332" cy="670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493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741A-C9DC-4A34-BDB5-F600AF6AD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544F5-BAB6-4EC1-A930-4CCBE56BE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95878-6AF8-49A2-A095-DE851DBA0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CF8AF-1DD8-4EE6-9A9F-77786444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EF9-6D71-4F76-881C-50F4C576F782}" type="datetime3">
              <a:rPr lang="en-US" smtClean="0"/>
              <a:t>1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C473E-CBCF-4483-8B75-B52936087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DEFAA-BB06-4CC5-84F7-5BD29FEC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0FC61FFE-C0DF-4EF0-9DE1-1DBBBFC87BC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10813" y="127000"/>
            <a:ext cx="1728787" cy="6953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0278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FCAEF5-333F-460E-94B3-4B87E2A1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87" y="127574"/>
            <a:ext cx="10144332" cy="670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88FD7-37D8-4ECA-8170-13328ED78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28" y="963038"/>
            <a:ext cx="11877472" cy="5475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3972A-8131-429E-89F0-5B758BEE3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87583" y="6441379"/>
            <a:ext cx="1439696" cy="302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1E051-6E5C-46ED-91FF-150E530D9BD1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EF2B9-67B3-4B35-B1A0-D23390CE4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2129" y="6441379"/>
            <a:ext cx="9818450" cy="2995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99592-3999-4D7A-9133-65B971FF1E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7279" y="6438610"/>
            <a:ext cx="517187" cy="302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0F514-05B2-492A-8438-E60A2CA517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1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96" userDrawn="1">
          <p15:clr>
            <a:srgbClr val="F26B43"/>
          </p15:clr>
        </p15:guide>
        <p15:guide id="5" pos="7584" userDrawn="1">
          <p15:clr>
            <a:srgbClr val="F26B43"/>
          </p15:clr>
        </p15:guide>
        <p15:guide id="6" orient="horz" pos="2260" userDrawn="1">
          <p15:clr>
            <a:srgbClr val="F26B43"/>
          </p15:clr>
        </p15:guide>
        <p15:guide id="7" orient="horz" pos="4248" userDrawn="1">
          <p15:clr>
            <a:srgbClr val="F26B43"/>
          </p15:clr>
        </p15:guide>
        <p15:guide id="8" orient="horz" pos="72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orient="horz" pos="600" userDrawn="1">
          <p15:clr>
            <a:srgbClr val="F26B43"/>
          </p15:clr>
        </p15:guide>
        <p15:guide id="11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17BF-4A29-41D9-9B1E-5FB6F717C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Statistics for Public Health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0FCEE-F653-439A-8FB2-FDA0E23AC1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  <a:p>
            <a:r>
              <a:rPr lang="en-US" dirty="0"/>
              <a:t>Session 1: Research question, Population, and Sample</a:t>
            </a:r>
          </a:p>
        </p:txBody>
      </p:sp>
    </p:spTree>
    <p:extLst>
      <p:ext uri="{BB962C8B-B14F-4D97-AF65-F5344CB8AC3E}">
        <p14:creationId xmlns:p14="http://schemas.microsoft.com/office/powerpoint/2010/main" val="617674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7855B-E453-480A-86B5-ACEA7E7B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FD85-545B-46C4-B3EB-B3507F4A22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Nauru is an independent island country</a:t>
            </a:r>
          </a:p>
          <a:p>
            <a:r>
              <a:rPr lang="en-US" dirty="0"/>
              <a:t>Area: 8 Sq. miles</a:t>
            </a:r>
          </a:p>
          <a:p>
            <a:r>
              <a:rPr lang="en-US" dirty="0"/>
              <a:t>Population: 11,000</a:t>
            </a:r>
          </a:p>
          <a:p>
            <a:r>
              <a:rPr lang="en-US" dirty="0"/>
              <a:t>Female population approx. 6,000</a:t>
            </a:r>
          </a:p>
          <a:p>
            <a:r>
              <a:rPr lang="en-US" dirty="0"/>
              <a:t>Female &gt;25 years of age is about 3,000</a:t>
            </a:r>
          </a:p>
          <a:p>
            <a:r>
              <a:rPr lang="en-US" dirty="0"/>
              <a:t>RQ: what is the number of breast cancer patients in Nauru?</a:t>
            </a:r>
          </a:p>
          <a:p>
            <a:r>
              <a:rPr lang="en-US" dirty="0"/>
              <a:t>What will be your population?</a:t>
            </a:r>
          </a:p>
          <a:p>
            <a:r>
              <a:rPr lang="en-US" dirty="0"/>
              <a:t>What is the parameter?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34E20-B572-4DD4-B4AB-5CE5EE7C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1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5FCF2-0CA2-4E0E-A591-4C1111DA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36537-3B5F-454F-91B7-536D102A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10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497491D-EECD-482C-8953-2897A81C3A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0DCD64-3C88-4808-A803-D5B7CD0F0B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11430AF-1467-4760-933F-7F51C77437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391" t="20820" r="63236" b="20022"/>
          <a:stretch/>
        </p:blipFill>
        <p:spPr>
          <a:xfrm>
            <a:off x="6358756" y="966952"/>
            <a:ext cx="4824249" cy="445638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3F7ED3-039F-47B7-B760-280605E85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091" y="11487"/>
            <a:ext cx="1438781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4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7855B-E453-480A-86B5-ACEA7E7B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FD85-545B-46C4-B3EB-B3507F4A22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Female &gt;25 years of age is population. This age group female were at risk of breast cancer</a:t>
            </a:r>
          </a:p>
          <a:p>
            <a:r>
              <a:rPr lang="en-US" dirty="0"/>
              <a:t>There exists an </a:t>
            </a:r>
            <a:r>
              <a:rPr lang="en-US" b="1" dirty="0"/>
              <a:t>X</a:t>
            </a:r>
            <a:r>
              <a:rPr lang="en-US" dirty="0"/>
              <a:t> number of breast cancer patients in Nauru. </a:t>
            </a:r>
            <a:r>
              <a:rPr lang="en-US" b="1" dirty="0"/>
              <a:t>X</a:t>
            </a:r>
            <a:r>
              <a:rPr lang="en-US" dirty="0"/>
              <a:t> is the parameter. </a:t>
            </a:r>
          </a:p>
          <a:p>
            <a:r>
              <a:rPr lang="en-US" dirty="0"/>
              <a:t>We want to know the </a:t>
            </a:r>
            <a:r>
              <a:rPr lang="en-US" b="1" dirty="0"/>
              <a:t>X</a:t>
            </a:r>
          </a:p>
          <a:p>
            <a:r>
              <a:rPr lang="en-US" b="1" dirty="0"/>
              <a:t>Reach</a:t>
            </a:r>
            <a:r>
              <a:rPr lang="en-US" dirty="0"/>
              <a:t> 3,000 females, </a:t>
            </a:r>
            <a:r>
              <a:rPr lang="en-US" b="1" dirty="0"/>
              <a:t>test</a:t>
            </a:r>
            <a:r>
              <a:rPr lang="en-US" dirty="0"/>
              <a:t> them for cancer, and count the number of positives.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34E20-B572-4DD4-B4AB-5CE5EE7C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1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5FCF2-0CA2-4E0E-A591-4C1111DA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36537-3B5F-454F-91B7-536D102A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11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497491D-EECD-482C-8953-2897A81C3A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0DCD64-3C88-4808-A803-D5B7CD0F0B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Answering research question is easy if the whole population is known. </a:t>
            </a:r>
          </a:p>
          <a:p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11430AF-1467-4760-933F-7F51C77437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7391" t="20820" r="63236" b="20022"/>
          <a:stretch/>
        </p:blipFill>
        <p:spPr>
          <a:xfrm>
            <a:off x="6358756" y="966952"/>
            <a:ext cx="4824249" cy="445638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3F7ED3-039F-47B7-B760-280605E85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7091" y="11487"/>
            <a:ext cx="1438781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81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7855B-E453-480A-86B5-ACEA7E7B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FD85-545B-46C4-B3EB-B3507F4A22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patient is suspected of malaria</a:t>
            </a:r>
          </a:p>
          <a:p>
            <a:r>
              <a:rPr lang="en-US" dirty="0"/>
              <a:t>What percentage of patients red blood cell (RBC) that are infected with malaria parasites </a:t>
            </a:r>
          </a:p>
          <a:p>
            <a:r>
              <a:rPr lang="en-US" dirty="0"/>
              <a:t>The percentage is the parameter that would help the doctor to decide the dose of the medication</a:t>
            </a:r>
          </a:p>
          <a:p>
            <a:r>
              <a:rPr lang="en-US" dirty="0"/>
              <a:t>The whole blood that the patient have in his/her body is the population</a:t>
            </a:r>
          </a:p>
          <a:p>
            <a:r>
              <a:rPr lang="en-US" dirty="0"/>
              <a:t>We cannot get the true parameter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34E20-B572-4DD4-B4AB-5CE5EE7C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1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5FCF2-0CA2-4E0E-A591-4C1111DA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36537-3B5F-454F-91B7-536D102A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12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497491D-EECD-482C-8953-2897A81C3A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0DCD64-3C88-4808-A803-D5B7CD0F0B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Population can be of infinite size. We often don’t have access to the whole population. Still, we need the parameter for decision making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3F7ED3-039F-47B7-B760-280605E85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091" y="11487"/>
            <a:ext cx="1438781" cy="810838"/>
          </a:xfrm>
          <a:prstGeom prst="rect">
            <a:avLst/>
          </a:prstGeom>
        </p:spPr>
      </p:pic>
      <p:pic>
        <p:nvPicPr>
          <p:cNvPr id="12" name="Content Placeholder 11" descr="A picture containing fabric&#10;&#10;Description automatically generated">
            <a:extLst>
              <a:ext uri="{FF2B5EF4-FFF2-40B4-BE49-F238E27FC236}">
                <a16:creationId xmlns:a16="http://schemas.microsoft.com/office/drawing/2014/main" id="{41A07FB9-670B-4B64-BCD7-932E48282C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10" y="985470"/>
            <a:ext cx="4232933" cy="390503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D0E615-845B-4001-BE96-C65DD53188B7}"/>
              </a:ext>
            </a:extLst>
          </p:cNvPr>
          <p:cNvSpPr txBox="1"/>
          <p:nvPr/>
        </p:nvSpPr>
        <p:spPr>
          <a:xfrm>
            <a:off x="6339155" y="4830848"/>
            <a:ext cx="501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Malaria parasites within the RBCs </a:t>
            </a:r>
          </a:p>
        </p:txBody>
      </p:sp>
    </p:spTree>
    <p:extLst>
      <p:ext uri="{BB962C8B-B14F-4D97-AF65-F5344CB8AC3E}">
        <p14:creationId xmlns:p14="http://schemas.microsoft.com/office/powerpoint/2010/main" val="1061704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F77AB-FFA9-4C52-B34F-336E883E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489A5-3095-4D55-B821-1A20FE4C5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128" y="962228"/>
            <a:ext cx="6438054" cy="4351503"/>
          </a:xfrm>
        </p:spPr>
        <p:txBody>
          <a:bodyPr>
            <a:normAutofit fontScale="62500" lnSpcReduction="20000"/>
          </a:bodyPr>
          <a:lstStyle/>
          <a:p>
            <a:r>
              <a:rPr lang="en-US" sz="3700" dirty="0"/>
              <a:t>In Statistics, a sample is a representative part of a population</a:t>
            </a:r>
          </a:p>
          <a:p>
            <a:pPr lvl="1"/>
            <a:r>
              <a:rPr lang="en-US" sz="2600" dirty="0"/>
              <a:t>For example, blood sample drawn from a malaria patient</a:t>
            </a:r>
          </a:p>
          <a:p>
            <a:r>
              <a:rPr lang="en-US" sz="3700" dirty="0"/>
              <a:t>Getting a representative sample may not be easy. Sampling methods in statistics handles the issue</a:t>
            </a:r>
          </a:p>
          <a:p>
            <a:r>
              <a:rPr lang="en-US" sz="3700" dirty="0"/>
              <a:t>We estimate (not determine) the parameter from the sample and generalize the estimate on the population</a:t>
            </a:r>
          </a:p>
          <a:p>
            <a:r>
              <a:rPr lang="en-US" sz="3700" dirty="0"/>
              <a:t>The sample size </a:t>
            </a:r>
            <a:r>
              <a:rPr lang="en-US" sz="3700" i="1" dirty="0"/>
              <a:t>n</a:t>
            </a:r>
            <a:r>
              <a:rPr lang="en-US" sz="3700" dirty="0"/>
              <a:t> determines the consistency of the estimate. As </a:t>
            </a:r>
            <a:r>
              <a:rPr lang="en-US" sz="3700" i="1" dirty="0"/>
              <a:t>n</a:t>
            </a:r>
            <a:r>
              <a:rPr lang="en-US" sz="3700" dirty="0"/>
              <a:t> grows until the population size, the estimate becomes precisely the parameter.</a:t>
            </a:r>
          </a:p>
          <a:p>
            <a:r>
              <a:rPr lang="en-US" sz="3700" dirty="0"/>
              <a:t>We try to reach the population through representative samples generated from the population. 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6F978-7BDA-4BE5-BDCE-01E793DB5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1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87673-3E97-403A-9347-393D42668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A50BD-B47A-48E5-A697-6AA98682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13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459C32-631D-490E-9CC9-3DFDD5730F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6190F4-2C9F-4CA6-9635-03C0167CFF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Estimates from a biased sample might not be generalizable to the population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F1267-F39D-4902-83AA-EA80AEC55BED}"/>
              </a:ext>
            </a:extLst>
          </p:cNvPr>
          <p:cNvSpPr txBox="1"/>
          <p:nvPr/>
        </p:nvSpPr>
        <p:spPr>
          <a:xfrm>
            <a:off x="10042218" y="1787704"/>
            <a:ext cx="148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93CDD3-3E12-4801-807C-5BF06E5B270D}"/>
              </a:ext>
            </a:extLst>
          </p:cNvPr>
          <p:cNvSpPr txBox="1"/>
          <p:nvPr/>
        </p:nvSpPr>
        <p:spPr>
          <a:xfrm>
            <a:off x="9659346" y="4600000"/>
            <a:ext cx="125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Biased Sample</a:t>
            </a:r>
          </a:p>
        </p:txBody>
      </p:sp>
      <p:pic>
        <p:nvPicPr>
          <p:cNvPr id="14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AA6631D2-2DB2-4320-9132-947AD879BA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  <p:pic>
        <p:nvPicPr>
          <p:cNvPr id="16" name="Content Placeholder 15" descr="Shape, icon, circle&#10;&#10;Description automatically generated">
            <a:extLst>
              <a:ext uri="{FF2B5EF4-FFF2-40B4-BE49-F238E27FC236}">
                <a16:creationId xmlns:a16="http://schemas.microsoft.com/office/drawing/2014/main" id="{B4A2055F-8BE4-490F-B7A5-99B6D2B196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137" y="962026"/>
            <a:ext cx="2707878" cy="367162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AFE449-7D6D-49C4-AADC-0B5BFFB0C682}"/>
              </a:ext>
            </a:extLst>
          </p:cNvPr>
          <p:cNvSpPr txBox="1"/>
          <p:nvPr/>
        </p:nvSpPr>
        <p:spPr>
          <a:xfrm>
            <a:off x="7799342" y="4637358"/>
            <a:ext cx="164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Representative Sample</a:t>
            </a:r>
          </a:p>
        </p:txBody>
      </p:sp>
    </p:spTree>
    <p:extLst>
      <p:ext uri="{BB962C8B-B14F-4D97-AF65-F5344CB8AC3E}">
        <p14:creationId xmlns:p14="http://schemas.microsoft.com/office/powerpoint/2010/main" val="118573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AEF7-FB17-4D70-8B91-F81D86D2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an outcome/disease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EE6C6-8DFA-4C30-AEAF-84BBFFD13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Measurement of disease  depends on how we want to answer our research questions. For example, breast cancer can be evaluated as follows:</a:t>
            </a:r>
          </a:p>
          <a:p>
            <a:r>
              <a:rPr lang="en-US" dirty="0"/>
              <a:t>Perform a diagnostic test. Positives will receive 1 otherwise 0. (Binary/nominal)</a:t>
            </a:r>
          </a:p>
          <a:p>
            <a:r>
              <a:rPr lang="en-US" dirty="0"/>
              <a:t>Positives could be further detailed (ordinal scale)</a:t>
            </a:r>
          </a:p>
          <a:p>
            <a:pPr lvl="1"/>
            <a:r>
              <a:rPr lang="en-US" dirty="0"/>
              <a:t>The tumor is graded, and cancer is staged for a cancer patient. Cancer has 4 stages (I, II, III, and IV) and 4 different tumor grades (1, 2, 3, and 4)</a:t>
            </a:r>
          </a:p>
          <a:p>
            <a:r>
              <a:rPr lang="en-US" dirty="0"/>
              <a:t>Positives even further detailed (ratio scale)</a:t>
            </a:r>
          </a:p>
          <a:p>
            <a:pPr lvl="1"/>
            <a:r>
              <a:rPr lang="en-US" dirty="0"/>
              <a:t>Size/volume of the tumor [0, infinity)</a:t>
            </a:r>
          </a:p>
          <a:p>
            <a:r>
              <a:rPr lang="en-US" dirty="0"/>
              <a:t>Level of pain due to cancer </a:t>
            </a:r>
          </a:p>
          <a:p>
            <a:pPr lvl="1"/>
            <a:r>
              <a:rPr lang="en-US" dirty="0"/>
              <a:t>on the scale of -5(no pain) to 5 (extremely painful)</a:t>
            </a:r>
          </a:p>
          <a:p>
            <a:pPr lvl="1"/>
            <a:r>
              <a:rPr lang="en-US" dirty="0"/>
              <a:t>[-5, -4, -3, -2, -1, 0, 1, 2, 3, 4, and 5]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B4719-D95F-451F-9454-A8C3F8AA1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1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5AACE-9AED-466F-9377-85C2028DB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8CB43-8069-46F5-94A4-868DD877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14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A6DA6A-0126-4275-9226-7A56CDEA59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3F97182F-75C4-4AEB-84FA-9557A9DDC2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2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4C28-B805-43A5-8912-6719510D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variable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5C43-C24E-4738-97B1-BDD47CF31B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number is assigned to describe an attribute or characteristics</a:t>
            </a:r>
          </a:p>
          <a:p>
            <a:pPr lvl="1"/>
            <a:r>
              <a:rPr lang="en-US" dirty="0"/>
              <a:t>Eye color: 1 = black, 2 = brown, and	               		  3 =  others</a:t>
            </a:r>
          </a:p>
          <a:p>
            <a:pPr marL="228600" lvl="1">
              <a:spcBef>
                <a:spcPts val="1000"/>
              </a:spcBef>
            </a:pPr>
            <a:r>
              <a:rPr lang="en-US" sz="2600" dirty="0"/>
              <a:t>No concept of order</a:t>
            </a:r>
          </a:p>
          <a:p>
            <a:pPr marL="228600" lvl="1">
              <a:spcBef>
                <a:spcPts val="1000"/>
              </a:spcBef>
            </a:pPr>
            <a:r>
              <a:rPr lang="en-US" sz="2600" dirty="0"/>
              <a:t>Variables that measured in the nominal scale are a qualitative/categorical variable</a:t>
            </a:r>
          </a:p>
          <a:p>
            <a:pPr marL="228600" lvl="1">
              <a:spcBef>
                <a:spcPts val="1000"/>
              </a:spcBef>
            </a:pPr>
            <a:r>
              <a:rPr lang="en-US" sz="2600" dirty="0"/>
              <a:t>Tables or charts commonly used to present data</a:t>
            </a:r>
          </a:p>
          <a:p>
            <a:pPr marL="228600" lvl="1">
              <a:spcBef>
                <a:spcPts val="1000"/>
              </a:spcBef>
            </a:pPr>
            <a:endParaRPr lang="en-US" sz="2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B7FFA-EC13-421D-B666-C257BB46E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Common statistics such as proportion, percentage are used to analyze categorical variables measured in the nominal scale</a:t>
            </a:r>
          </a:p>
          <a:p>
            <a:r>
              <a:rPr lang="en-US" dirty="0"/>
              <a:t>Few more examples</a:t>
            </a:r>
          </a:p>
          <a:p>
            <a:pPr lvl="1"/>
            <a:r>
              <a:rPr lang="en-US" dirty="0"/>
              <a:t>Patients' division</a:t>
            </a:r>
          </a:p>
          <a:p>
            <a:pPr lvl="2"/>
            <a:r>
              <a:rPr lang="en-US" dirty="0"/>
              <a:t>1 = Dhaka</a:t>
            </a:r>
          </a:p>
          <a:p>
            <a:pPr lvl="2"/>
            <a:r>
              <a:rPr lang="en-US" dirty="0"/>
              <a:t>2 = Chittagong</a:t>
            </a:r>
          </a:p>
          <a:p>
            <a:pPr lvl="2"/>
            <a:r>
              <a:rPr lang="en-US" dirty="0"/>
              <a:t>3 = Rajshahi</a:t>
            </a:r>
          </a:p>
          <a:p>
            <a:pPr lvl="2"/>
            <a:r>
              <a:rPr lang="en-US" dirty="0"/>
              <a:t>4 = Khulna</a:t>
            </a:r>
          </a:p>
          <a:p>
            <a:pPr lvl="2"/>
            <a:r>
              <a:rPr lang="en-US" dirty="0"/>
              <a:t>5 = Rangpur</a:t>
            </a:r>
          </a:p>
          <a:p>
            <a:pPr lvl="2"/>
            <a:r>
              <a:rPr lang="en-US" dirty="0"/>
              <a:t>6 = others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91F71-4628-4578-B968-154A8FF6C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1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CE3D1-489E-4A00-B400-FC4F1C588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E2556-8A5A-4239-9074-DA4DA2A6D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15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9464B1-EF39-4E83-8B26-D4DBD7E804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9DB505-DB00-4659-97BD-0F1524345E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Binary variable is a special case of nominal however, 0, 1 is used for presence of absence of something.</a:t>
            </a:r>
          </a:p>
        </p:txBody>
      </p:sp>
    </p:spTree>
    <p:extLst>
      <p:ext uri="{BB962C8B-B14F-4D97-AF65-F5344CB8AC3E}">
        <p14:creationId xmlns:p14="http://schemas.microsoft.com/office/powerpoint/2010/main" val="856501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D1D1-D725-41B4-B727-EE0A821E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Ordinal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EBB5-B8B8-49F9-A874-6933495FE8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87EE6-55D3-49B3-8F1F-58C5B53B55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E088B-8450-49D6-A9F7-C4138A7F9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1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27427-A72D-4601-B49A-59F881D35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887F9-2C03-4ED9-9D54-7E42ACD29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16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EC61175-C269-4787-9E99-BFEC1C795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C8F552-D5C9-4004-BDAD-CE1A2AA40D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0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7FDF-F5D6-412B-86CF-5B60E823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Session-1 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04524-5799-47EE-ADF7-20AA4C70B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Population and parameters </a:t>
            </a:r>
          </a:p>
          <a:p>
            <a:r>
              <a:rPr lang="en-US" dirty="0"/>
              <a:t>Sample and Estimators</a:t>
            </a:r>
          </a:p>
          <a:p>
            <a:r>
              <a:rPr lang="en-US" dirty="0"/>
              <a:t>Research question</a:t>
            </a:r>
          </a:p>
          <a:p>
            <a:pPr lvl="1"/>
            <a:r>
              <a:rPr lang="en-US" dirty="0"/>
              <a:t>Quantification of a research question</a:t>
            </a:r>
          </a:p>
          <a:p>
            <a:pPr lvl="1"/>
            <a:r>
              <a:rPr lang="en-US" dirty="0"/>
              <a:t>Measuring the disease outcome</a:t>
            </a:r>
          </a:p>
          <a:p>
            <a:r>
              <a:rPr lang="en-US" dirty="0"/>
              <a:t>Inference vs generalizability</a:t>
            </a:r>
          </a:p>
          <a:p>
            <a:r>
              <a:rPr lang="en-US" dirty="0"/>
              <a:t>Random sample</a:t>
            </a:r>
          </a:p>
          <a:p>
            <a:r>
              <a:rPr lang="en-US" dirty="0"/>
              <a:t>Source of biases in sampling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9478EB-7CBB-4915-AB24-FA95101DCF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135CE-3BA5-4B37-A6DE-CCF0AF73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014360-3A21-46D8-A02D-B30549779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BCF2C-1F69-4FDA-9248-0E03F906BB3A}" type="datetime3">
              <a:rPr lang="en-US" smtClean="0"/>
              <a:t>1 December 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3C87BA-C62C-47BB-A1FB-DE6E7C492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832FD34E-E504-4663-B4E1-09A1B1C7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5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279F-991B-435C-B984-8CED22D9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22733-CA29-4F95-A56F-E69B82E8E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7" y="963038"/>
            <a:ext cx="11088413" cy="547586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population is the </a:t>
            </a:r>
            <a:r>
              <a:rPr lang="en-US" b="1" dirty="0"/>
              <a:t>complete collection of similar objects</a:t>
            </a:r>
            <a:r>
              <a:rPr lang="en-US" dirty="0"/>
              <a:t>, items, or events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 a population, objects are comparable in terms of some characteristics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Example: Males of Bangladesh, all trees in Bangladesh.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Researchers </a:t>
            </a:r>
            <a:r>
              <a:rPr lang="en-US" b="1" i="1" dirty="0"/>
              <a:t>define</a:t>
            </a:r>
            <a:r>
              <a:rPr lang="en-US" dirty="0"/>
              <a:t> a population. Definition of population varies by the objectives of a research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 population may vary by time and space. In that case, to define a population, a researcher should explicitly specify the time and place.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For example, females of Bangladesh, 2021.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Each object included in the population is a study unit. We call it a subject or study subject.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For the male population in Bangladesh, a male is a subject.</a:t>
            </a:r>
          </a:p>
          <a:p>
            <a:pPr lvl="1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9F742FB-B95D-43B3-8E16-A8B980A1E1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12A49-A3B8-46E2-9BC4-3DB25AEF8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DC2D85C-3C54-4659-A91F-C30FA0BB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BE676-9994-494C-96AE-0F32ED03026E}" type="datetime3">
              <a:rPr lang="en-US" smtClean="0"/>
              <a:t>1 December 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B68F4D-FB32-4590-8E85-3F5D54371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90235034-1B1B-4E8E-864C-C739D3D53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5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E8A5-2362-4BAE-AD08-9F3D79ED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96B57-3777-45D0-9BC0-A3E9863F3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/>
              <a:t>parameter</a:t>
            </a:r>
            <a:r>
              <a:rPr lang="en-US" dirty="0"/>
              <a:t> are the </a:t>
            </a:r>
            <a:r>
              <a:rPr lang="en-US" b="1" dirty="0"/>
              <a:t>measurable characteristics of subjects </a:t>
            </a:r>
            <a:r>
              <a:rPr lang="en-US" dirty="0"/>
              <a:t>in a population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For example, the average monthly income of females in Bangladesh, 2021.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Research aims to know those measurable characteristics (parameters). A known parameter helps us to make decisions about the population. 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For example, the number of cancer patient in Bangladesh could help us to plan for adequate cancer care setup in Bangladesh. 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 kid garment industry needs an information about the weight distribution of children &lt;5 in Bangladesh.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Parameters are unknown constants that specifies the population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49DB0-606C-4E11-AEDF-AB937B29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1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B217-DCCE-4CDD-B5E0-B9BB5F2F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E4B95-6767-4E57-8474-AA99AD61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4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73FD887-B791-4715-B36E-17EC840017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10D153E0-F0D9-48CC-8838-BD956536A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73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D71FB-2BF2-43BD-8848-7142F9BF1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2F3A9-6D8D-470E-A0A8-37CCAE1B3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very first step of a scientific research method</a:t>
            </a:r>
          </a:p>
          <a:p>
            <a:r>
              <a:rPr lang="en-US" dirty="0"/>
              <a:t>A research ask questions about the parameter of a population</a:t>
            </a:r>
          </a:p>
          <a:p>
            <a:pPr lvl="1"/>
            <a:r>
              <a:rPr lang="en-US" dirty="0"/>
              <a:t>For example, what is the </a:t>
            </a:r>
            <a:r>
              <a:rPr lang="en-US" b="1" dirty="0"/>
              <a:t>prevalence</a:t>
            </a:r>
            <a:r>
              <a:rPr lang="en-US" dirty="0"/>
              <a:t> of cancer among people in Bangladesh</a:t>
            </a:r>
          </a:p>
          <a:p>
            <a:pPr lvl="1"/>
            <a:r>
              <a:rPr lang="en-US" dirty="0"/>
              <a:t>What is the yearly trend in cancer reporting in government facilities in Bangladesh</a:t>
            </a:r>
          </a:p>
          <a:p>
            <a:r>
              <a:rPr lang="en-US" dirty="0"/>
              <a:t>A question comes from the primary observations about the population</a:t>
            </a:r>
          </a:p>
          <a:p>
            <a:r>
              <a:rPr lang="en-US" dirty="0"/>
              <a:t>It is researcher's primary role to pose a research question. A statistician/biostatistician can help you define the study population, quantify the parameter, and restate your research question to proceed forward.</a:t>
            </a:r>
          </a:p>
          <a:p>
            <a:r>
              <a:rPr lang="en-US" dirty="0"/>
              <a:t>Next couple of slides we have introduced a few research questions and their relevant study populations and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E1CAD-F45B-495C-BBF4-15140997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1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863FA-CFB3-405D-9676-634CF30B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E0B4D-BAB4-4EE3-9959-16AC50A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5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AB2866B-8A40-4A7D-AC2C-E549976523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6B3C4964-B523-49F8-876F-8E994C594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77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1D90-056B-4DE3-8CA7-5BCE1095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E6B8A-E75A-4FD1-89BD-0FAF88D1C7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level of CO</a:t>
            </a:r>
            <a:r>
              <a:rPr lang="en-US" baseline="-25000" dirty="0"/>
              <a:t>2</a:t>
            </a:r>
            <a:r>
              <a:rPr lang="en-US" dirty="0"/>
              <a:t> concentration in the atmosphere in 2021</a:t>
            </a:r>
          </a:p>
          <a:p>
            <a:r>
              <a:rPr lang="en-US" dirty="0"/>
              <a:t>What causes CO</a:t>
            </a:r>
            <a:r>
              <a:rPr lang="en-US" baseline="-25000" dirty="0"/>
              <a:t>2</a:t>
            </a:r>
            <a:r>
              <a:rPr lang="en-US" dirty="0"/>
              <a:t> concentration increase over the last 10 years in the atmosphere?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C1FD0F-F971-4858-83A8-91B28191CC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8209" y="962025"/>
            <a:ext cx="4344906" cy="43497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D0E12-6C4F-4882-A367-6DCD64FCD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1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C2C28-4402-443F-9190-C2216A325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66E57-A9F8-4456-80FD-27632CE2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6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0EE9A71-384B-4BA0-B3B6-57A19DB767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7CFF80-68F3-4669-BAFB-5FF91E209C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world atmosphere is the population and level of CO2 is the parameter of the for these research questions.</a:t>
            </a:r>
          </a:p>
        </p:txBody>
      </p:sp>
      <p:pic>
        <p:nvPicPr>
          <p:cNvPr id="11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0F536580-F68F-4867-A0E3-ED2F1AB38F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08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FC36-C2B9-4954-A09A-346157A5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8374B-0C4A-42EF-B865-E5861DF492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prevalence of breast cancer in Bangladesh in 2021</a:t>
            </a:r>
          </a:p>
          <a:p>
            <a:r>
              <a:rPr lang="en-US" dirty="0"/>
              <a:t>What are the main causes of breast cancer among women over age 40 in Bangladesh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41D40E-1693-4130-AB57-A7CE04CEB0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2203" y="1393293"/>
            <a:ext cx="5236918" cy="348721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181ED-D5EC-44E2-A019-1F4D9B8F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1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A5E83-1801-43E0-BF54-F8A8E9375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170AB-5C88-44EA-B132-9C810397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7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FD3AD0-CB67-4152-A0E8-9929FBDBA9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27E730-17F8-4EAD-941C-895F187223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population consists of all females in Bangladesh who are at risk of breast cancer until 2021. The prevalence, underlying causes are the parameter.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C7B43F-452D-48E2-B908-F152D6A89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340" y="-7260"/>
            <a:ext cx="1438781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5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8226-361C-4317-BB2A-B1E829AF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A2C60-E089-4B1F-A257-F300FBB0F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prevalence of prostate cancer in Bangladesh?</a:t>
            </a:r>
          </a:p>
          <a:p>
            <a:r>
              <a:rPr lang="en-US" dirty="0"/>
              <a:t>What is the risk of prostate cancer among Bangladeshi males?</a:t>
            </a:r>
          </a:p>
          <a:p>
            <a:r>
              <a:rPr lang="en-US" dirty="0"/>
              <a:t>What are the risk factors for the prostate cancer?</a:t>
            </a:r>
          </a:p>
          <a:p>
            <a:r>
              <a:rPr lang="en-US" dirty="0"/>
              <a:t>Which age male are at most risk of prostate cancer in Bangladesh?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51E0FD-5384-4EC6-834D-CEB1C6D5EB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1308219"/>
            <a:ext cx="5857875" cy="36573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6C676-B1D6-4265-8EB2-9760CB85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1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80BE9-BA4C-456D-841B-BD50ED35A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69F60-080E-47F0-8C28-BC288D21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8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B84A1C-1022-49D3-AE87-AF52E02621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A9234-B499-4C63-8C35-0B8C2B084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population consists of all males of Bangladesh who are at risk prostate cancer. The average age at which males get prostate cancer is a parameter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31D529-06CD-41E6-A02A-EA2A70E13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970" y="10390"/>
            <a:ext cx="1438781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85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0B424-C2B4-4CB1-9893-8475B044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1A5A4-638A-40EB-9849-290483E190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COVID-19 incidence rate in Bangladesh in 2021</a:t>
            </a:r>
          </a:p>
          <a:p>
            <a:r>
              <a:rPr lang="en-US" dirty="0"/>
              <a:t>What is the risk factors for COVID-19 infection in Bangladesh</a:t>
            </a:r>
          </a:p>
          <a:p>
            <a:r>
              <a:rPr lang="en-US" dirty="0"/>
              <a:t>Which age group is most likely to get COVID-19 in Bangladesh</a:t>
            </a:r>
          </a:p>
          <a:p>
            <a:r>
              <a:rPr lang="en-US" dirty="0"/>
              <a:t>How many people are need to be vaccinated to control the spread of COVID-19 in Bangladesh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91862C-0AFD-439B-B4DB-1D416EFB66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1004001"/>
            <a:ext cx="5857875" cy="4265797"/>
          </a:xfrm>
          <a:prstGeom prst="rect">
            <a:avLst/>
          </a:prstGeom>
        </p:spPr>
      </p:pic>
      <p:pic>
        <p:nvPicPr>
          <p:cNvPr id="12" name="Picture Placeholder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F630074A-B154-4C75-B472-56C1465F63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b="24527"/>
          <a:stretch/>
        </p:blipFill>
        <p:spPr>
          <a:xfrm>
            <a:off x="10310814" y="0"/>
            <a:ext cx="1433819" cy="81249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63FEB8-39EA-4564-B894-ADC8C32649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population consists of all people in Bangladesh who are at risk of COVID-19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987B49-A239-41CB-8428-81F77BDA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9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57E616-949B-478E-A344-9803A07C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169E-1AAB-49A8-A18F-30D64EF76B1F}" type="datetime3">
              <a:rPr lang="en-US" smtClean="0"/>
              <a:t>1 December 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3B5CB7B-4ABA-4FA3-BA8A-E1EB6A38F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552412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1470</Words>
  <Application>Microsoft Office PowerPoint</Application>
  <PresentationFormat>Widescreen</PresentationFormat>
  <Paragraphs>175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Statistics for Public Health Research</vt:lpstr>
      <vt:lpstr>Session-1 Table of Content</vt:lpstr>
      <vt:lpstr>Population </vt:lpstr>
      <vt:lpstr>Parameter</vt:lpstr>
      <vt:lpstr>Research Question </vt:lpstr>
      <vt:lpstr>Population Example</vt:lpstr>
      <vt:lpstr>Population Example</vt:lpstr>
      <vt:lpstr>Population Example</vt:lpstr>
      <vt:lpstr>Population Example</vt:lpstr>
      <vt:lpstr>Research Problem</vt:lpstr>
      <vt:lpstr>Research Problem</vt:lpstr>
      <vt:lpstr>Research Problem</vt:lpstr>
      <vt:lpstr>Sample  </vt:lpstr>
      <vt:lpstr>Measuring an outcome/disease</vt:lpstr>
      <vt:lpstr>Nominal variable </vt:lpstr>
      <vt:lpstr>Ordinal Variable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A Yushuf Sharker</dc:creator>
  <cp:lastModifiedBy>Sharker, M A Yushuf</cp:lastModifiedBy>
  <cp:revision>117</cp:revision>
  <dcterms:created xsi:type="dcterms:W3CDTF">2021-11-28T02:30:44Z</dcterms:created>
  <dcterms:modified xsi:type="dcterms:W3CDTF">2021-12-01T21:24:07Z</dcterms:modified>
</cp:coreProperties>
</file>